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7"/>
  </p:notesMasterIdLst>
  <p:handoutMasterIdLst>
    <p:handoutMasterId r:id="rId18"/>
  </p:handoutMasterIdLst>
  <p:sldIdLst>
    <p:sldId id="263" r:id="rId2"/>
    <p:sldId id="262" r:id="rId3"/>
    <p:sldId id="264" r:id="rId4"/>
    <p:sldId id="276" r:id="rId5"/>
    <p:sldId id="265" r:id="rId6"/>
    <p:sldId id="267" r:id="rId7"/>
    <p:sldId id="281" r:id="rId8"/>
    <p:sldId id="282" r:id="rId9"/>
    <p:sldId id="283" r:id="rId10"/>
    <p:sldId id="284" r:id="rId11"/>
    <p:sldId id="256" r:id="rId12"/>
    <p:sldId id="286" r:id="rId13"/>
    <p:sldId id="285" r:id="rId14"/>
    <p:sldId id="287" r:id="rId15"/>
    <p:sldId id="260" r:id="rId16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0" autoAdjust="0"/>
  </p:normalViewPr>
  <p:slideViewPr>
    <p:cSldViewPr>
      <p:cViewPr varScale="1">
        <p:scale>
          <a:sx n="99" d="100"/>
          <a:sy n="99" d="100"/>
        </p:scale>
        <p:origin x="108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06/12/2020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06/12/2020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1500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85436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59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42219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36809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60571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94172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7707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8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47490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5148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767886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 (Interacción con el usuario)</a:t>
            </a:r>
          </a:p>
        </p:txBody>
      </p:sp>
      <p:pic>
        <p:nvPicPr>
          <p:cNvPr id="2" name="VC07_10">
            <a:hlinkClick r:id="" action="ppaction://media"/>
            <a:extLst>
              <a:ext uri="{FF2B5EF4-FFF2-40B4-BE49-F238E27FC236}">
                <a16:creationId xmlns:a16="http://schemas.microsoft.com/office/drawing/2014/main" id="{AAF42D86-B12B-45A0-8322-7770DF4DE0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7586" y="1772816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0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71464" y="529991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MÉTODOS DELEGADOS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1055440" y="1312628"/>
            <a:ext cx="10585175" cy="23042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¿Qué son?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Un delegado es un tipo que define una firma de método y se puede asociar a cualquier método con una firma compatible. Puede invocar (o llamar) al método a través del delegado. </a:t>
            </a:r>
            <a:r>
              <a:rPr lang="es-ES" altLang="es-ES" sz="1800" dirty="0"/>
              <a:t>Mejoran la usabilidad de la interfaz sin uso del ratón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3D3D3D"/>
                </a:solidFill>
                <a:latin typeface="Open Sans"/>
              </a:rPr>
              <a:t>Lo importante es saber que </a:t>
            </a:r>
            <a:r>
              <a:rPr lang="es-ES" sz="1800" b="1" dirty="0">
                <a:solidFill>
                  <a:srgbClr val="3D3D3D"/>
                </a:solidFill>
                <a:latin typeface="Open Sans"/>
              </a:rPr>
              <a:t>un delegado nos permite enviar un método como parámetro a otro método</a:t>
            </a:r>
            <a:r>
              <a:rPr lang="es-ES" sz="1800" dirty="0">
                <a:solidFill>
                  <a:srgbClr val="3D3D3D"/>
                </a:solidFill>
                <a:latin typeface="Open Sans"/>
              </a:rPr>
              <a:t>.</a:t>
            </a:r>
            <a:endParaRPr lang="es-ES" altLang="es-ES" sz="18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CB9D26-9367-4CD4-B4E3-6EA10311778C}"/>
              </a:ext>
            </a:extLst>
          </p:cNvPr>
          <p:cNvSpPr txBox="1">
            <a:spLocks/>
          </p:cNvSpPr>
          <p:nvPr/>
        </p:nvSpPr>
        <p:spPr bwMode="auto">
          <a:xfrm>
            <a:off x="1055440" y="3429000"/>
            <a:ext cx="10081120" cy="173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¿Cómo se utilizan?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eaLnBrk="1" hangingPunct="1"/>
            <a:r>
              <a:rPr lang="es-ES" altLang="es-ES" sz="2000" dirty="0" err="1"/>
              <a:t>public</a:t>
            </a:r>
            <a:r>
              <a:rPr lang="es-ES" altLang="es-ES" sz="2000" dirty="0"/>
              <a:t> </a:t>
            </a:r>
            <a:r>
              <a:rPr lang="es-ES" altLang="es-ES" sz="2000" dirty="0" err="1"/>
              <a:t>delegate</a:t>
            </a:r>
            <a:r>
              <a:rPr lang="es-ES" altLang="es-ES" sz="2000" dirty="0"/>
              <a:t> </a:t>
            </a:r>
            <a:r>
              <a:rPr lang="es-ES" altLang="es-ES" sz="2000" dirty="0" err="1"/>
              <a:t>void</a:t>
            </a:r>
            <a:r>
              <a:rPr lang="es-ES" altLang="es-ES" sz="2000" dirty="0"/>
              <a:t> </a:t>
            </a:r>
            <a:r>
              <a:rPr lang="es-ES" altLang="es-ES" sz="2000" dirty="0" err="1"/>
              <a:t>MostrarMensajeDelegado</a:t>
            </a:r>
            <a:r>
              <a:rPr lang="es-ES" altLang="es-ES" sz="2000" dirty="0"/>
              <a:t>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 mensaje, 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 </a:t>
            </a:r>
            <a:r>
              <a:rPr lang="es-ES" altLang="es-ES" sz="2000" dirty="0" err="1"/>
              <a:t>cantidadVeces</a:t>
            </a:r>
            <a:r>
              <a:rPr lang="es-ES" altLang="es-ES" sz="2000" dirty="0"/>
              <a:t>);</a:t>
            </a:r>
          </a:p>
          <a:p>
            <a:pPr eaLnBrk="1" hangingPunct="1"/>
            <a:r>
              <a:rPr lang="es-ES" altLang="es-ES" sz="1800" dirty="0" err="1"/>
              <a:t>MostrarMensajeDelegado</a:t>
            </a:r>
            <a:r>
              <a:rPr lang="es-ES" altLang="es-ES" sz="1800" dirty="0"/>
              <a:t> </a:t>
            </a:r>
            <a:r>
              <a:rPr lang="es-ES" altLang="es-ES" sz="1800" dirty="0" err="1"/>
              <a:t>miDelegado</a:t>
            </a:r>
            <a:r>
              <a:rPr lang="es-ES" altLang="es-ES" sz="1800" dirty="0"/>
              <a:t> =  new </a:t>
            </a:r>
            <a:r>
              <a:rPr lang="es-ES" altLang="es-ES" sz="1800" dirty="0" err="1"/>
              <a:t>MostrarMensajeDelegado</a:t>
            </a:r>
            <a:r>
              <a:rPr lang="es-ES" altLang="es-ES" sz="1800" dirty="0"/>
              <a:t>(</a:t>
            </a:r>
            <a:r>
              <a:rPr lang="es-ES" altLang="es-ES" sz="1800" dirty="0" err="1"/>
              <a:t>MostrarMensaje</a:t>
            </a:r>
            <a:r>
              <a:rPr lang="es-ES" altLang="es-ES" sz="1800" dirty="0"/>
              <a:t>);</a:t>
            </a:r>
          </a:p>
          <a:p>
            <a:pPr eaLnBrk="1" hangingPunct="1"/>
            <a:r>
              <a:rPr lang="es-ES" altLang="es-ES" sz="1800" dirty="0" err="1"/>
              <a:t>miDelegado</a:t>
            </a:r>
            <a:r>
              <a:rPr lang="es-ES" altLang="es-ES" sz="1800" dirty="0"/>
              <a:t>("hola mundo", 5);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AAE4AF3A-8D46-4454-9ED7-34DC02FC86B3}"/>
              </a:ext>
            </a:extLst>
          </p:cNvPr>
          <p:cNvSpPr txBox="1">
            <a:spLocks/>
          </p:cNvSpPr>
          <p:nvPr/>
        </p:nvSpPr>
        <p:spPr bwMode="auto">
          <a:xfrm>
            <a:off x="983432" y="5301208"/>
            <a:ext cx="1065718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¿Porqué son necesarios?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eaLnBrk="1" hangingPunct="1"/>
            <a:r>
              <a:rPr lang="es-ES" altLang="es-ES" sz="2000" dirty="0"/>
              <a:t>Son clave en los eventos. Cuando creas un evento </a:t>
            </a:r>
            <a:r>
              <a:rPr lang="es-ES" altLang="es-ES" sz="2000" dirty="0" err="1"/>
              <a:t>onclick</a:t>
            </a:r>
            <a:r>
              <a:rPr lang="es-ES" altLang="es-ES" sz="2000" dirty="0"/>
              <a:t> a un botón lo que haces es crear un método, y "decirle" al botón que cuando hagan clic en él, invoque dicho método.</a:t>
            </a:r>
            <a:endParaRPr lang="es-ES" altLang="es-E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5" grpId="0" uiExpand="1" build="p"/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Creación y lanzamiento de un evento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1963737" y="2060848"/>
            <a:ext cx="9388847" cy="16561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Crear una clase interna (heredando </a:t>
            </a:r>
            <a:r>
              <a:rPr lang="es-ES" altLang="es-ES" sz="1800" b="1" dirty="0" err="1"/>
              <a:t>EventArgs</a:t>
            </a:r>
            <a:r>
              <a:rPr lang="es-ES" altLang="es-ES" sz="1800" dirty="0"/>
              <a:t>) con los argumentos necesarios para el evento.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Crear un método delegado con la cabecera del evento.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Crear una variable de tipo </a:t>
            </a:r>
            <a:r>
              <a:rPr lang="es-ES" altLang="es-ES" sz="1800" b="1" dirty="0" err="1"/>
              <a:t>event</a:t>
            </a:r>
            <a:r>
              <a:rPr lang="es-ES" altLang="es-ES" sz="1800" dirty="0"/>
              <a:t> con el tipo delegado creado.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Para lanzar el evento hay que referenciar la variable evento y generar el nuevo evento a lanzar pasando los valores necesarios a los argumento.</a:t>
            </a:r>
          </a:p>
        </p:txBody>
      </p:sp>
    </p:spTree>
    <p:extLst>
      <p:ext uri="{BB962C8B-B14F-4D97-AF65-F5344CB8AC3E}">
        <p14:creationId xmlns:p14="http://schemas.microsoft.com/office/powerpoint/2010/main" val="18453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767886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 (Generación de Eventos)</a:t>
            </a:r>
          </a:p>
        </p:txBody>
      </p:sp>
      <p:pic>
        <p:nvPicPr>
          <p:cNvPr id="3" name="VC07_11">
            <a:hlinkClick r:id="" action="ppaction://media"/>
            <a:extLst>
              <a:ext uri="{FF2B5EF4-FFF2-40B4-BE49-F238E27FC236}">
                <a16:creationId xmlns:a16="http://schemas.microsoft.com/office/drawing/2014/main" id="{665CDAA0-D43C-474B-81E3-696F1E6475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9413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3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767886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TEST FINAL</a:t>
            </a:r>
          </a:p>
        </p:txBody>
      </p:sp>
      <p:pic>
        <p:nvPicPr>
          <p:cNvPr id="2" name="VC07_12">
            <a:hlinkClick r:id="" action="ppaction://media"/>
            <a:extLst>
              <a:ext uri="{FF2B5EF4-FFF2-40B4-BE49-F238E27FC236}">
                <a16:creationId xmlns:a16="http://schemas.microsoft.com/office/drawing/2014/main" id="{CF09005F-CEDC-4DC6-9E5B-12EF49C46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7528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5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271464" y="1412776"/>
            <a:ext cx="9577064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3: Diseño de Controles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 err="1">
                <a:latin typeface="Calibri" panose="020F0502020204030204" pitchFamily="34" charset="0"/>
              </a:rPr>
              <a:t>Controles</a:t>
            </a:r>
            <a:r>
              <a:rPr lang="es-ES" altLang="es-ES" sz="2800" dirty="0">
                <a:latin typeface="Calibri" panose="020F0502020204030204" pitchFamily="34" charset="0"/>
              </a:rPr>
              <a:t> Personalizados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 07: 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7BB29A-86D1-4F37-887F-81D19FB45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Creación de controles desde cero.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Dibujado de controles.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Eventos e interacción con el usuario.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Creación de controles desde cero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46722" y="2348880"/>
            <a:ext cx="8264525" cy="22322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Crear un nuevo control de Usuario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Crear las variables de clase necesarias.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Crear la función de dibujado del control.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Crear las propiedades y métodos necesarios.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Crear la interacción con el usuarios necesaria (eventos de teclado y ratón).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Generar los eventos personalizados necesarios.</a:t>
            </a:r>
          </a:p>
        </p:txBody>
      </p:sp>
    </p:spTree>
    <p:extLst>
      <p:ext uri="{BB962C8B-B14F-4D97-AF65-F5344CB8AC3E}">
        <p14:creationId xmlns:p14="http://schemas.microsoft.com/office/powerpoint/2010/main" val="29750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Control grafico circular</a:t>
            </a:r>
          </a:p>
        </p:txBody>
      </p:sp>
      <p:pic>
        <p:nvPicPr>
          <p:cNvPr id="2" name="VC07_6">
            <a:hlinkClick r:id="" action="ppaction://media"/>
            <a:extLst>
              <a:ext uri="{FF2B5EF4-FFF2-40B4-BE49-F238E27FC236}">
                <a16:creationId xmlns:a16="http://schemas.microsoft.com/office/drawing/2014/main" id="{5D62FA3C-7A4B-4437-99E2-A59B611DE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825" y="1772816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 (Creación del control)</a:t>
            </a:r>
          </a:p>
        </p:txBody>
      </p:sp>
      <p:pic>
        <p:nvPicPr>
          <p:cNvPr id="2" name="VC07_7">
            <a:hlinkClick r:id="" action="ppaction://media"/>
            <a:extLst>
              <a:ext uri="{FF2B5EF4-FFF2-40B4-BE49-F238E27FC236}">
                <a16:creationId xmlns:a16="http://schemas.microsoft.com/office/drawing/2014/main" id="{B5589D12-F7E2-4CE4-AE91-A97BE6B3EF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52650" y="1916832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 (Dibujado del control)</a:t>
            </a:r>
          </a:p>
        </p:txBody>
      </p:sp>
      <p:pic>
        <p:nvPicPr>
          <p:cNvPr id="5" name="VC07_8">
            <a:hlinkClick r:id="" action="ppaction://media"/>
            <a:extLst>
              <a:ext uri="{FF2B5EF4-FFF2-40B4-BE49-F238E27FC236}">
                <a16:creationId xmlns:a16="http://schemas.microsoft.com/office/drawing/2014/main" id="{B5A8D68F-91C2-4260-9836-6B430E7B18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7737" y="1855772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767886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 (Creación de Propiedades)</a:t>
            </a:r>
          </a:p>
        </p:txBody>
      </p:sp>
      <p:pic>
        <p:nvPicPr>
          <p:cNvPr id="2" name="VC07_9">
            <a:hlinkClick r:id="" action="ppaction://media"/>
            <a:extLst>
              <a:ext uri="{FF2B5EF4-FFF2-40B4-BE49-F238E27FC236}">
                <a16:creationId xmlns:a16="http://schemas.microsoft.com/office/drawing/2014/main" id="{08062DDB-19F1-43B7-847A-28D85B5A6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9576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767886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 (Interacción con el usuario)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47F8B-39E0-4629-8E2B-EDF251131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102686"/>
            <a:ext cx="4876974" cy="36688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76D9F1B-D823-4BB4-B7AD-BCE2B2BA5C19}"/>
              </a:ext>
            </a:extLst>
          </p:cNvPr>
          <p:cNvSpPr txBox="1"/>
          <p:nvPr/>
        </p:nvSpPr>
        <p:spPr>
          <a:xfrm>
            <a:off x="5921568" y="3154477"/>
            <a:ext cx="590761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1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calcular_valor(Point p)</a:t>
            </a:r>
          </a:p>
          <a:p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distX = p.X -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.Width / 2);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distY = -p.Y +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.Height / 2);</a:t>
            </a:r>
          </a:p>
          <a:p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1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angulo = Math.Atan2(distY, distX);</a:t>
            </a:r>
          </a:p>
          <a:p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angulo = angulo * 180 / Math.PI;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(angulo &lt; 0)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90 -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)angulo;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(angulo &gt;= 0 &amp;&amp; angulo &lt;= 90)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90 -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)angulo;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(angulo &gt; 90)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450 -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)angulo;</a:t>
            </a:r>
          </a:p>
          <a:p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s-ES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-1;</a:t>
            </a:r>
          </a:p>
          <a:p>
            <a:r>
              <a:rPr lang="es-E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s-ES" sz="1100" dirty="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971FF16-A6C6-48C7-9A7C-384A4E72FDA7}"/>
              </a:ext>
            </a:extLst>
          </p:cNvPr>
          <p:cNvSpPr/>
          <p:nvPr/>
        </p:nvSpPr>
        <p:spPr>
          <a:xfrm>
            <a:off x="5663952" y="3861048"/>
            <a:ext cx="7200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474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1876</TotalTime>
  <Words>516</Words>
  <Application>Microsoft Office PowerPoint</Application>
  <PresentationFormat>Panorámica</PresentationFormat>
  <Paragraphs>62</Paragraphs>
  <Slides>15</Slides>
  <Notes>12</Notes>
  <HiddenSlides>1</HiddenSlides>
  <MMClips>8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Consolas</vt:lpstr>
      <vt:lpstr>Open Sans</vt:lpstr>
      <vt:lpstr>Linkia</vt:lpstr>
      <vt:lpstr>Presentación de PowerPoint</vt:lpstr>
      <vt:lpstr>Presentación de PowerPoint</vt:lpstr>
      <vt:lpstr>Contenido de la Video clase:</vt:lpstr>
      <vt:lpstr>Creación de controles desde cero</vt:lpstr>
      <vt:lpstr>Control grafico circular</vt:lpstr>
      <vt:lpstr>IMPLEMENTACIÓN EN .NET (Creación del control)</vt:lpstr>
      <vt:lpstr>IMPLEMENTACIÓN EN .NET (Dibujado del control)</vt:lpstr>
      <vt:lpstr>IMPLEMENTACIÓN EN .NET (Creación de Propiedades)</vt:lpstr>
      <vt:lpstr>IMPLEMENTACIÓN EN .NET (Interacción con el usuario)</vt:lpstr>
      <vt:lpstr>IMPLEMENTACIÓN EN .NET (Interacción con el usuario)</vt:lpstr>
      <vt:lpstr>MÉTODOS DELEGADOS</vt:lpstr>
      <vt:lpstr>Creación y lanzamiento de un evento</vt:lpstr>
      <vt:lpstr>IMPLEMENTACIÓN EN .NET (Generación de Eventos)</vt:lpstr>
      <vt:lpstr>TEST FINAL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David Forteza</cp:lastModifiedBy>
  <cp:revision>199</cp:revision>
  <dcterms:created xsi:type="dcterms:W3CDTF">2012-09-14T09:01:05Z</dcterms:created>
  <dcterms:modified xsi:type="dcterms:W3CDTF">2020-12-06T19:51:58Z</dcterms:modified>
</cp:coreProperties>
</file>